
<file path=[Content_Types].xml><?xml version="1.0" encoding="utf-8"?>
<Types xmlns="http://schemas.openxmlformats.org/package/2006/content-types">
  <Default Extension="bin" ContentType="application/vnd.openxmlformats-officedocument.presentationml.printerSetting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4" d="100"/>
          <a:sy n="124" d="100"/>
        </p:scale>
        <p:origin x="-151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18" Type="http://schemas.openxmlformats.org/officeDocument/2006/relationships/slide" Target="slides/slide12.xml"/><Relationship Id="rId19" Type="http://schemas.openxmlformats.org/officeDocument/2006/relationships/slide" Target="slides/slide13.xml"/><Relationship Id="rId2" Type="http://schemas.openxmlformats.org/officeDocument/2006/relationships/printerSettings" Target="printerSettings/printerSettings1.bin"/><Relationship Id="rId20" Type="http://schemas.openxmlformats.org/officeDocument/2006/relationships/slide" Target="slides/slide14.xml"/><Relationship Id="rId21" Type="http://schemas.openxmlformats.org/officeDocument/2006/relationships/slide" Target="slides/slide15.xml"/><Relationship Id="rId22" Type="http://schemas.openxmlformats.org/officeDocument/2006/relationships/slide" Target="slides/slide16.xml"/><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theme" Target="theme/theme1.xml"/><Relationship Id="rId6" Type="http://schemas.openxmlformats.org/officeDocument/2006/relationships/tableStyles" Target="tableStyles.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CAD085-E8A6-8845-BD4E-CB4CCA059FC4}" type="datetimeFigureOut">
              <a:rPr lang="en-US" smtClean="0"/>
              <a:t>1/27/13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CAD085-E8A6-8845-BD4E-CB4CCA059FC4}" type="datetimeFigureOut">
              <a:rPr lang="en-US" smtClean="0"/>
              <a:t>1/27/13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1/27/13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1/27/13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p="http://schemas.openxmlformats.org/presentationml/2006/main" xmlns:r="http://schemas.openxmlformats.org/officeDocument/2006/relationships">
  <p:cSld>
    <p:bg>
      <p:bgPr>
        <a:solidFill>
          <a:srgbClr val="CCE5FF"/>
        </a:solidFill>
        <a:effectLst/>
      </p:bgPr>
    </p:bg>
    <p:spTree>
      <p:nvGrpSpPr>
        <p:cNvPr id="1" name=""/>
        <p:cNvGrpSpPr/>
        <p:nvPr/>
      </p:nvGrpSpPr>
      <p:grpSpPr/>
      <p:sp>
        <p:nvSpPr>
          <p:cNvPr id="2" name="Title 1"/>
          <p:cNvSpPr>
            <a:spLocks noGrp="1"/>
          </p:cNvSpPr>
          <p:nvPr>
            <p:ph type="title"/>
          </p:nvPr>
        </p:nvSpPr>
        <p:spPr/>
        <p:txBody>
          <a:bodyPr/>
          <a:lstStyle/>
          <a:p/>
        </p:txBody>
      </p:sp>
      <p:sp>
        <p:nvSpPr>
          <p:cNvPr id="3" name="TextBox 2"/>
          <p:cNvSpPr txBox="1"/>
          <p:nvPr/>
        </p:nvSpPr>
        <p:spPr>
          <a:xfrm>
            <a:off x="457200" y="914400"/>
            <a:ext cx="8229600" cy="914400"/>
          </a:xfrm>
          <a:prstGeom prst="rect">
            <a:avLst/>
          </a:prstGeom>
          <a:noFill/>
        </p:spPr>
        <p:txBody>
          <a:bodyPr wrap="none">
            <a:spAutoFit/>
          </a:bodyPr>
          <a:lstStyle/>
          <a:p>
            <a:pPr algn="ctr">
              <a:defRPr sz="4200" b="1"/>
            </a:pPr>
            <a:r>
              <a:t>प्राचीन भारतीय इतिहास के स्रोत</a:t>
            </a:r>
          </a:p>
        </p:txBody>
      </p:sp>
      <p:sp>
        <p:nvSpPr>
          <p:cNvPr id="4" name="TextBox 3"/>
          <p:cNvSpPr txBox="1"/>
          <p:nvPr/>
        </p:nvSpPr>
        <p:spPr>
          <a:xfrm>
            <a:off x="914400" y="2011680"/>
            <a:ext cx="7315200" cy="1828800"/>
          </a:xfrm>
          <a:prstGeom prst="rect">
            <a:avLst/>
          </a:prstGeom>
          <a:noFill/>
        </p:spPr>
        <p:txBody>
          <a:bodyPr wrap="square">
            <a:spAutoFit/>
          </a:bodyPr>
          <a:lstStyle/>
          <a:p>
            <a:pPr algn="ctr">
              <a:defRPr sz="2800" b="1"/>
            </a:pPr>
            <a:r>
              <a:t>प्रस्तुतकर्ता: रविंद्र कुमार</a:t>
            </a:r>
            <a:br/>
            <a:r>
              <a:t>सहायक व्याख्याता</a:t>
            </a:r>
            <a:br/>
            <a:r>
              <a:t>नवादा विधि महाविद्यालय नवादा</a:t>
            </a:r>
          </a:p>
        </p:txBody>
      </p:sp>
    </p:spTree>
  </p:cSld>
  <p:clrMapOvr>
    <a:masterClrMapping/>
  </p:clrMapOvr>
</p:sld>
</file>

<file path=ppt/slides/slide10.xml><?xml version="1.0" encoding="utf-8"?>
<p:sld xmlns:a="http://schemas.openxmlformats.org/drawingml/2006/main" xmlns:p="http://schemas.openxmlformats.org/presentationml/2006/main" xmlns:r="http://schemas.openxmlformats.org/officeDocument/2006/relationships">
  <p:cSld>
    <p:bg>
      <p:bgPr>
        <a:solidFill>
          <a:srgbClr val="FFFFCC"/>
        </a:solidFill>
        <a:effectLst/>
      </p:bgPr>
    </p:bg>
    <p:spTree>
      <p:nvGrpSpPr>
        <p:cNvPr id="1" name=""/>
        <p:cNvGrpSpPr/>
        <p:nvPr/>
      </p:nvGrpSpPr>
      <p:grpSpPr/>
      <p:sp>
        <p:nvSpPr>
          <p:cNvPr id="2" name="Title 1"/>
          <p:cNvSpPr>
            <a:spLocks noGrp="1"/>
          </p:cNvSpPr>
          <p:nvPr>
            <p:ph type="title"/>
          </p:nvPr>
        </p:nvSpPr>
        <p:spPr/>
        <p:txBody>
          <a:bodyPr/>
          <a:lstStyle/>
          <a:p/>
        </p:txBody>
      </p:sp>
      <p:sp>
        <p:nvSpPr>
          <p:cNvPr id="3" name="TextBox 2"/>
          <p:cNvSpPr txBox="1"/>
          <p:nvPr/>
        </p:nvSpPr>
        <p:spPr>
          <a:xfrm>
            <a:off x="457200" y="457200"/>
            <a:ext cx="8229600" cy="914400"/>
          </a:xfrm>
          <a:prstGeom prst="rect">
            <a:avLst/>
          </a:prstGeom>
          <a:noFill/>
        </p:spPr>
        <p:txBody>
          <a:bodyPr wrap="none">
            <a:spAutoFit/>
          </a:bodyPr>
          <a:lstStyle/>
          <a:p>
            <a:pPr algn="ctr">
              <a:defRPr b="1" sz="3800"/>
            </a:pPr>
            <a:r>
              <a:t>अभिलेख</a:t>
            </a:r>
          </a:p>
        </p:txBody>
      </p:sp>
      <p:sp>
        <p:nvSpPr>
          <p:cNvPr id="4" name="TextBox 3"/>
          <p:cNvSpPr txBox="1"/>
          <p:nvPr/>
        </p:nvSpPr>
        <p:spPr>
          <a:xfrm>
            <a:off x="640080" y="1554480"/>
            <a:ext cx="7772400" cy="4114800"/>
          </a:xfrm>
          <a:prstGeom prst="rect">
            <a:avLst/>
          </a:prstGeom>
          <a:noFill/>
        </p:spPr>
        <p:txBody>
          <a:bodyPr wrap="square">
            <a:spAutoFit/>
          </a:bodyPr>
          <a:lstStyle/>
          <a:p>
            <a:pPr algn="l">
              <a:defRPr sz="2800" b="1"/>
            </a:pPr>
            <a:r>
              <a:t>शिलालेख, ताम्रपत्र, स्तंभलेख आदि अभिलेख शासकों की उपलब्धियों, प्रशासन और धार्मिक दान की जानकारी प्रदान करते हैं।</a:t>
            </a:r>
          </a:p>
        </p:txBody>
      </p:sp>
    </p:spTree>
  </p:cSld>
  <p:clrMapOvr>
    <a:masterClrMapping/>
  </p:clrMapOvr>
</p:sld>
</file>

<file path=ppt/slides/slide11.xml><?xml version="1.0" encoding="utf-8"?>
<p:sld xmlns:a="http://schemas.openxmlformats.org/drawingml/2006/main" xmlns:p="http://schemas.openxmlformats.org/presentationml/2006/main" xmlns:r="http://schemas.openxmlformats.org/officeDocument/2006/relationships">
  <p:cSld>
    <p:bg>
      <p:bgPr>
        <a:solidFill>
          <a:srgbClr val="FFE6CC"/>
        </a:solidFill>
        <a:effectLst/>
      </p:bgPr>
    </p:bg>
    <p:spTree>
      <p:nvGrpSpPr>
        <p:cNvPr id="1" name=""/>
        <p:cNvGrpSpPr/>
        <p:nvPr/>
      </p:nvGrpSpPr>
      <p:grpSpPr/>
      <p:sp>
        <p:nvSpPr>
          <p:cNvPr id="2" name="Title 1"/>
          <p:cNvSpPr>
            <a:spLocks noGrp="1"/>
          </p:cNvSpPr>
          <p:nvPr>
            <p:ph type="title"/>
          </p:nvPr>
        </p:nvSpPr>
        <p:spPr/>
        <p:txBody>
          <a:bodyPr/>
          <a:lstStyle/>
          <a:p/>
        </p:txBody>
      </p:sp>
      <p:sp>
        <p:nvSpPr>
          <p:cNvPr id="3" name="TextBox 2"/>
          <p:cNvSpPr txBox="1"/>
          <p:nvPr/>
        </p:nvSpPr>
        <p:spPr>
          <a:xfrm>
            <a:off x="457200" y="457200"/>
            <a:ext cx="8229600" cy="914400"/>
          </a:xfrm>
          <a:prstGeom prst="rect">
            <a:avLst/>
          </a:prstGeom>
          <a:noFill/>
        </p:spPr>
        <p:txBody>
          <a:bodyPr wrap="none">
            <a:spAutoFit/>
          </a:bodyPr>
          <a:lstStyle/>
          <a:p>
            <a:pPr algn="ctr">
              <a:defRPr b="1" sz="3800"/>
            </a:pPr>
            <a:r>
              <a:t>सिक्के</a:t>
            </a:r>
          </a:p>
        </p:txBody>
      </p:sp>
      <p:sp>
        <p:nvSpPr>
          <p:cNvPr id="4" name="TextBox 3"/>
          <p:cNvSpPr txBox="1"/>
          <p:nvPr/>
        </p:nvSpPr>
        <p:spPr>
          <a:xfrm>
            <a:off x="640080" y="1554480"/>
            <a:ext cx="7772400" cy="4114800"/>
          </a:xfrm>
          <a:prstGeom prst="rect">
            <a:avLst/>
          </a:prstGeom>
          <a:noFill/>
        </p:spPr>
        <p:txBody>
          <a:bodyPr wrap="square">
            <a:spAutoFit/>
          </a:bodyPr>
          <a:lstStyle/>
          <a:p>
            <a:pPr algn="l">
              <a:defRPr sz="2800" b="1"/>
            </a:pPr>
            <a:r>
              <a:t>प्राचीन सिक्कों से तत्कालीन अर्थव्यवस्था, शासकों के नाम, शासनकाल और धार्मिक प्रवृत्तियों की जानकारी मिलती है।</a:t>
            </a:r>
          </a:p>
        </p:txBody>
      </p:sp>
    </p:spTree>
  </p:cSld>
  <p:clrMapOvr>
    <a:masterClrMapping/>
  </p:clrMapOvr>
</p:sld>
</file>

<file path=ppt/slides/slide12.xml><?xml version="1.0" encoding="utf-8"?>
<p:sld xmlns:a="http://schemas.openxmlformats.org/drawingml/2006/main" xmlns:p="http://schemas.openxmlformats.org/presentationml/2006/main" xmlns:r="http://schemas.openxmlformats.org/officeDocument/2006/relationships">
  <p:cSld>
    <p:bg>
      <p:bgPr>
        <a:solidFill>
          <a:srgbClr val="CCFFE5"/>
        </a:solidFill>
        <a:effectLst/>
      </p:bgPr>
    </p:bg>
    <p:spTree>
      <p:nvGrpSpPr>
        <p:cNvPr id="1" name=""/>
        <p:cNvGrpSpPr/>
        <p:nvPr/>
      </p:nvGrpSpPr>
      <p:grpSpPr/>
      <p:sp>
        <p:nvSpPr>
          <p:cNvPr id="2" name="Title 1"/>
          <p:cNvSpPr>
            <a:spLocks noGrp="1"/>
          </p:cNvSpPr>
          <p:nvPr>
            <p:ph type="title"/>
          </p:nvPr>
        </p:nvSpPr>
        <p:spPr/>
        <p:txBody>
          <a:bodyPr/>
          <a:lstStyle/>
          <a:p/>
        </p:txBody>
      </p:sp>
      <p:sp>
        <p:nvSpPr>
          <p:cNvPr id="3" name="TextBox 2"/>
          <p:cNvSpPr txBox="1"/>
          <p:nvPr/>
        </p:nvSpPr>
        <p:spPr>
          <a:xfrm>
            <a:off x="457200" y="457200"/>
            <a:ext cx="8229600" cy="914400"/>
          </a:xfrm>
          <a:prstGeom prst="rect">
            <a:avLst/>
          </a:prstGeom>
          <a:noFill/>
        </p:spPr>
        <p:txBody>
          <a:bodyPr wrap="none">
            <a:spAutoFit/>
          </a:bodyPr>
          <a:lstStyle/>
          <a:p>
            <a:pPr algn="ctr">
              <a:defRPr b="1" sz="3800"/>
            </a:pPr>
            <a:r>
              <a:t>चित्र और मूर्तिकला</a:t>
            </a:r>
          </a:p>
        </p:txBody>
      </p:sp>
      <p:sp>
        <p:nvSpPr>
          <p:cNvPr id="4" name="TextBox 3"/>
          <p:cNvSpPr txBox="1"/>
          <p:nvPr/>
        </p:nvSpPr>
        <p:spPr>
          <a:xfrm>
            <a:off x="640080" y="1554480"/>
            <a:ext cx="7772400" cy="4114800"/>
          </a:xfrm>
          <a:prstGeom prst="rect">
            <a:avLst/>
          </a:prstGeom>
          <a:noFill/>
        </p:spPr>
        <p:txBody>
          <a:bodyPr wrap="square">
            <a:spAutoFit/>
          </a:bodyPr>
          <a:lstStyle/>
          <a:p>
            <a:pPr algn="l">
              <a:defRPr sz="2800" b="1"/>
            </a:pPr>
            <a:r>
              <a:t>भित्तिचित्र, मूर्तियाँ, शिल्पकला आदि उस युग की कला, धर्म और सामाजिक जीवन का परिचय कराते हैं।</a:t>
            </a:r>
          </a:p>
        </p:txBody>
      </p:sp>
    </p:spTree>
  </p:cSld>
  <p:clrMapOvr>
    <a:masterClrMapping/>
  </p:clrMapOvr>
</p:sld>
</file>

<file path=ppt/slides/slide13.xml><?xml version="1.0" encoding="utf-8"?>
<p:sld xmlns:a="http://schemas.openxmlformats.org/drawingml/2006/main" xmlns:p="http://schemas.openxmlformats.org/presentationml/2006/main" xmlns:r="http://schemas.openxmlformats.org/officeDocument/2006/relationships">
  <p:cSld>
    <p:bg>
      <p:bgPr>
        <a:solidFill>
          <a:srgbClr val="FFCCE5"/>
        </a:solidFill>
        <a:effectLst/>
      </p:bgPr>
    </p:bg>
    <p:spTree>
      <p:nvGrpSpPr>
        <p:cNvPr id="1" name=""/>
        <p:cNvGrpSpPr/>
        <p:nvPr/>
      </p:nvGrpSpPr>
      <p:grpSpPr/>
      <p:sp>
        <p:nvSpPr>
          <p:cNvPr id="2" name="Title 1"/>
          <p:cNvSpPr>
            <a:spLocks noGrp="1"/>
          </p:cNvSpPr>
          <p:nvPr>
            <p:ph type="title"/>
          </p:nvPr>
        </p:nvSpPr>
        <p:spPr/>
        <p:txBody>
          <a:bodyPr/>
          <a:lstStyle/>
          <a:p/>
        </p:txBody>
      </p:sp>
      <p:sp>
        <p:nvSpPr>
          <p:cNvPr id="3" name="TextBox 2"/>
          <p:cNvSpPr txBox="1"/>
          <p:nvPr/>
        </p:nvSpPr>
        <p:spPr>
          <a:xfrm>
            <a:off x="457200" y="457200"/>
            <a:ext cx="8229600" cy="914400"/>
          </a:xfrm>
          <a:prstGeom prst="rect">
            <a:avLst/>
          </a:prstGeom>
          <a:noFill/>
        </p:spPr>
        <p:txBody>
          <a:bodyPr wrap="none">
            <a:spAutoFit/>
          </a:bodyPr>
          <a:lstStyle/>
          <a:p>
            <a:pPr algn="ctr">
              <a:defRPr b="1" sz="3800"/>
            </a:pPr>
            <a:r>
              <a:t>स्थापत्य स्रोत</a:t>
            </a:r>
          </a:p>
        </p:txBody>
      </p:sp>
      <p:sp>
        <p:nvSpPr>
          <p:cNvPr id="4" name="TextBox 3"/>
          <p:cNvSpPr txBox="1"/>
          <p:nvPr/>
        </p:nvSpPr>
        <p:spPr>
          <a:xfrm>
            <a:off x="640080" y="1554480"/>
            <a:ext cx="7772400" cy="4114800"/>
          </a:xfrm>
          <a:prstGeom prst="rect">
            <a:avLst/>
          </a:prstGeom>
          <a:noFill/>
        </p:spPr>
        <p:txBody>
          <a:bodyPr wrap="square">
            <a:spAutoFit/>
          </a:bodyPr>
          <a:lstStyle/>
          <a:p>
            <a:pPr algn="l">
              <a:defRPr sz="2800" b="1"/>
            </a:pPr>
            <a:r>
              <a:t>मंदिर, स्तूप, गुफाएँ, भवन आदि स्थापत्य स्रोत तत्कालीन वास्तुकला, कला और धार्मिक जीवन का चित्र प्रस्तुत करते हैं।</a:t>
            </a:r>
          </a:p>
        </p:txBody>
      </p:sp>
    </p:spTree>
  </p:cSld>
  <p:clrMapOvr>
    <a:masterClrMapping/>
  </p:clrMapOvr>
</p:sld>
</file>

<file path=ppt/slides/slide14.xml><?xml version="1.0" encoding="utf-8"?>
<p:sld xmlns:a="http://schemas.openxmlformats.org/drawingml/2006/main" xmlns:p="http://schemas.openxmlformats.org/presentationml/2006/main" xmlns:r="http://schemas.openxmlformats.org/officeDocument/2006/relationships">
  <p:cSld>
    <p:bg>
      <p:bgPr>
        <a:solidFill>
          <a:srgbClr val="FFE6CC"/>
        </a:solidFill>
        <a:effectLst/>
      </p:bgPr>
    </p:bg>
    <p:spTree>
      <p:nvGrpSpPr>
        <p:cNvPr id="1" name=""/>
        <p:cNvGrpSpPr/>
        <p:nvPr/>
      </p:nvGrpSpPr>
      <p:grpSpPr/>
      <p:sp>
        <p:nvSpPr>
          <p:cNvPr id="2" name="Title 1"/>
          <p:cNvSpPr>
            <a:spLocks noGrp="1"/>
          </p:cNvSpPr>
          <p:nvPr>
            <p:ph type="title"/>
          </p:nvPr>
        </p:nvSpPr>
        <p:spPr/>
        <p:txBody>
          <a:bodyPr/>
          <a:lstStyle/>
          <a:p/>
        </p:txBody>
      </p:sp>
      <p:sp>
        <p:nvSpPr>
          <p:cNvPr id="3" name="TextBox 2"/>
          <p:cNvSpPr txBox="1"/>
          <p:nvPr/>
        </p:nvSpPr>
        <p:spPr>
          <a:xfrm>
            <a:off x="457200" y="457200"/>
            <a:ext cx="8229600" cy="914400"/>
          </a:xfrm>
          <a:prstGeom prst="rect">
            <a:avLst/>
          </a:prstGeom>
          <a:noFill/>
        </p:spPr>
        <p:txBody>
          <a:bodyPr wrap="none">
            <a:spAutoFit/>
          </a:bodyPr>
          <a:lstStyle/>
          <a:p>
            <a:pPr algn="ctr">
              <a:defRPr b="1" sz="3800"/>
            </a:pPr>
            <a:r>
              <a:t>पुरातात्विक उत्खनन</a:t>
            </a:r>
          </a:p>
        </p:txBody>
      </p:sp>
      <p:sp>
        <p:nvSpPr>
          <p:cNvPr id="4" name="TextBox 3"/>
          <p:cNvSpPr txBox="1"/>
          <p:nvPr/>
        </p:nvSpPr>
        <p:spPr>
          <a:xfrm>
            <a:off x="640080" y="1554480"/>
            <a:ext cx="7772400" cy="4114800"/>
          </a:xfrm>
          <a:prstGeom prst="rect">
            <a:avLst/>
          </a:prstGeom>
          <a:noFill/>
        </p:spPr>
        <p:txBody>
          <a:bodyPr wrap="square">
            <a:spAutoFit/>
          </a:bodyPr>
          <a:lstStyle/>
          <a:p>
            <a:pPr algn="l">
              <a:defRPr sz="2800" b="1"/>
            </a:pPr>
            <a:r>
              <a:t>मोहनजोदड़ो, हड़प्पा, कालीबंगन जैसे स्थलों की खुदाई से सिंधु घाटी सभ्यता की जानकारी प्राप्त हुई है।</a:t>
            </a:r>
          </a:p>
        </p:txBody>
      </p:sp>
    </p:spTree>
  </p:cSld>
  <p:clrMapOvr>
    <a:masterClrMapping/>
  </p:clrMapOvr>
</p:sld>
</file>

<file path=ppt/slides/slide15.xml><?xml version="1.0" encoding="utf-8"?>
<p:sld xmlns:a="http://schemas.openxmlformats.org/drawingml/2006/main" xmlns:p="http://schemas.openxmlformats.org/presentationml/2006/main" xmlns:r="http://schemas.openxmlformats.org/officeDocument/2006/relationships">
  <p:cSld>
    <p:bg>
      <p:bgPr>
        <a:solidFill>
          <a:srgbClr val="FFFFCC"/>
        </a:solidFill>
        <a:effectLst/>
      </p:bgPr>
    </p:bg>
    <p:spTree>
      <p:nvGrpSpPr>
        <p:cNvPr id="1" name=""/>
        <p:cNvGrpSpPr/>
        <p:nvPr/>
      </p:nvGrpSpPr>
      <p:grpSpPr/>
      <p:sp>
        <p:nvSpPr>
          <p:cNvPr id="2" name="Title 1"/>
          <p:cNvSpPr>
            <a:spLocks noGrp="1"/>
          </p:cNvSpPr>
          <p:nvPr>
            <p:ph type="title"/>
          </p:nvPr>
        </p:nvSpPr>
        <p:spPr/>
        <p:txBody>
          <a:bodyPr/>
          <a:lstStyle/>
          <a:p/>
        </p:txBody>
      </p:sp>
      <p:sp>
        <p:nvSpPr>
          <p:cNvPr id="3" name="TextBox 2"/>
          <p:cNvSpPr txBox="1"/>
          <p:nvPr/>
        </p:nvSpPr>
        <p:spPr>
          <a:xfrm>
            <a:off x="457200" y="457200"/>
            <a:ext cx="8229600" cy="914400"/>
          </a:xfrm>
          <a:prstGeom prst="rect">
            <a:avLst/>
          </a:prstGeom>
          <a:noFill/>
        </p:spPr>
        <p:txBody>
          <a:bodyPr wrap="none">
            <a:spAutoFit/>
          </a:bodyPr>
          <a:lstStyle/>
          <a:p>
            <a:pPr algn="ctr">
              <a:defRPr b="1" sz="3800"/>
            </a:pPr>
            <a:r>
              <a:t>मिश्रित स्रोत</a:t>
            </a:r>
          </a:p>
        </p:txBody>
      </p:sp>
      <p:sp>
        <p:nvSpPr>
          <p:cNvPr id="4" name="TextBox 3"/>
          <p:cNvSpPr txBox="1"/>
          <p:nvPr/>
        </p:nvSpPr>
        <p:spPr>
          <a:xfrm>
            <a:off x="640080" y="1554480"/>
            <a:ext cx="7772400" cy="4114800"/>
          </a:xfrm>
          <a:prstGeom prst="rect">
            <a:avLst/>
          </a:prstGeom>
          <a:noFill/>
        </p:spPr>
        <p:txBody>
          <a:bodyPr wrap="square">
            <a:spAutoFit/>
          </a:bodyPr>
          <a:lstStyle/>
          <a:p>
            <a:pPr algn="l">
              <a:defRPr sz="2800" b="1"/>
            </a:pPr>
            <a:r>
              <a:t>कुछ स्रोत जैसे सिक्के और अभिलेख साथ में प्राप्त होते हैं जो मिश्रित जानकारी प्रदान करते हैं।</a:t>
            </a:r>
          </a:p>
        </p:txBody>
      </p:sp>
    </p:spTree>
  </p:cSld>
  <p:clrMapOvr>
    <a:masterClrMapping/>
  </p:clrMapOvr>
</p:sld>
</file>

<file path=ppt/slides/slide16.xml><?xml version="1.0" encoding="utf-8"?>
<p:sld xmlns:a="http://schemas.openxmlformats.org/drawingml/2006/main" xmlns:p="http://schemas.openxmlformats.org/presentationml/2006/main" xmlns:r="http://schemas.openxmlformats.org/officeDocument/2006/relationships">
  <p:cSld>
    <p:bg>
      <p:bgPr>
        <a:solidFill>
          <a:srgbClr val="E5CCFF"/>
        </a:solidFill>
        <a:effectLst/>
      </p:bgPr>
    </p:bg>
    <p:spTree>
      <p:nvGrpSpPr>
        <p:cNvPr id="1" name=""/>
        <p:cNvGrpSpPr/>
        <p:nvPr/>
      </p:nvGrpSpPr>
      <p:grpSpPr/>
      <p:sp>
        <p:nvSpPr>
          <p:cNvPr id="2" name="Title 1"/>
          <p:cNvSpPr>
            <a:spLocks noGrp="1"/>
          </p:cNvSpPr>
          <p:nvPr>
            <p:ph type="title"/>
          </p:nvPr>
        </p:nvSpPr>
        <p:spPr/>
        <p:txBody>
          <a:bodyPr/>
          <a:lstStyle/>
          <a:p/>
        </p:txBody>
      </p:sp>
      <p:sp>
        <p:nvSpPr>
          <p:cNvPr id="3" name="TextBox 2"/>
          <p:cNvSpPr txBox="1"/>
          <p:nvPr/>
        </p:nvSpPr>
        <p:spPr>
          <a:xfrm>
            <a:off x="457200" y="457200"/>
            <a:ext cx="8229600" cy="914400"/>
          </a:xfrm>
          <a:prstGeom prst="rect">
            <a:avLst/>
          </a:prstGeom>
          <a:noFill/>
        </p:spPr>
        <p:txBody>
          <a:bodyPr wrap="none">
            <a:spAutoFit/>
          </a:bodyPr>
          <a:lstStyle/>
          <a:p>
            <a:pPr algn="ctr">
              <a:defRPr b="1" sz="3800"/>
            </a:pPr>
            <a:r>
              <a:t>निष्कर्ष</a:t>
            </a:r>
          </a:p>
        </p:txBody>
      </p:sp>
      <p:sp>
        <p:nvSpPr>
          <p:cNvPr id="4" name="TextBox 3"/>
          <p:cNvSpPr txBox="1"/>
          <p:nvPr/>
        </p:nvSpPr>
        <p:spPr>
          <a:xfrm>
            <a:off x="640080" y="1554480"/>
            <a:ext cx="7772400" cy="4114800"/>
          </a:xfrm>
          <a:prstGeom prst="rect">
            <a:avLst/>
          </a:prstGeom>
          <a:noFill/>
        </p:spPr>
        <p:txBody>
          <a:bodyPr wrap="square">
            <a:spAutoFit/>
          </a:bodyPr>
          <a:lstStyle/>
          <a:p>
            <a:pPr algn="l">
              <a:defRPr sz="2800" b="1"/>
            </a:pPr>
            <a:r>
              <a:t>प्राचीन भारतीय इतिहास के अध्ययन के लिए विभिन्न स्रोतों का सम्यक उपयोग आवश्यक है। इनसे हमें उस युग के समाज, संस्कृति, शासन और जीवन शैली की गहराई से जानकारी मिलती है।</a:t>
            </a:r>
          </a:p>
        </p:txBody>
      </p:sp>
    </p:spTree>
  </p:cSld>
  <p:clrMapOvr>
    <a:masterClrMapping/>
  </p:clrMapOvr>
</p:sld>
</file>

<file path=ppt/slides/slide2.xml><?xml version="1.0" encoding="utf-8"?>
<p:sld xmlns:a="http://schemas.openxmlformats.org/drawingml/2006/main" xmlns:p="http://schemas.openxmlformats.org/presentationml/2006/main" xmlns:r="http://schemas.openxmlformats.org/officeDocument/2006/relationships">
  <p:cSld>
    <p:bg>
      <p:bgPr>
        <a:solidFill>
          <a:srgbClr val="CCFFFF"/>
        </a:solidFill>
        <a:effectLst/>
      </p:bgPr>
    </p:bg>
    <p:spTree>
      <p:nvGrpSpPr>
        <p:cNvPr id="1" name=""/>
        <p:cNvGrpSpPr/>
        <p:nvPr/>
      </p:nvGrpSpPr>
      <p:grpSpPr/>
      <p:sp>
        <p:nvSpPr>
          <p:cNvPr id="2" name="Title 1"/>
          <p:cNvSpPr>
            <a:spLocks noGrp="1"/>
          </p:cNvSpPr>
          <p:nvPr>
            <p:ph type="title"/>
          </p:nvPr>
        </p:nvSpPr>
        <p:spPr/>
        <p:txBody>
          <a:bodyPr/>
          <a:lstStyle/>
          <a:p/>
        </p:txBody>
      </p:sp>
      <p:sp>
        <p:nvSpPr>
          <p:cNvPr id="3" name="TextBox 2"/>
          <p:cNvSpPr txBox="1"/>
          <p:nvPr/>
        </p:nvSpPr>
        <p:spPr>
          <a:xfrm>
            <a:off x="457200" y="457200"/>
            <a:ext cx="8229600" cy="914400"/>
          </a:xfrm>
          <a:prstGeom prst="rect">
            <a:avLst/>
          </a:prstGeom>
          <a:noFill/>
        </p:spPr>
        <p:txBody>
          <a:bodyPr wrap="none">
            <a:spAutoFit/>
          </a:bodyPr>
          <a:lstStyle/>
          <a:p>
            <a:pPr algn="ctr">
              <a:defRPr b="1" sz="3800"/>
            </a:pPr>
            <a:r>
              <a:t>स्लाइड 1</a:t>
            </a:r>
          </a:p>
        </p:txBody>
      </p:sp>
      <p:sp>
        <p:nvSpPr>
          <p:cNvPr id="4" name="TextBox 3"/>
          <p:cNvSpPr txBox="1"/>
          <p:nvPr/>
        </p:nvSpPr>
        <p:spPr>
          <a:xfrm>
            <a:off x="640080" y="1554480"/>
            <a:ext cx="7772400" cy="4114800"/>
          </a:xfrm>
          <a:prstGeom prst="rect">
            <a:avLst/>
          </a:prstGeom>
          <a:noFill/>
        </p:spPr>
        <p:txBody>
          <a:bodyPr wrap="square">
            <a:spAutoFit/>
          </a:bodyPr>
          <a:lstStyle/>
          <a:p>
            <a:pPr algn="l">
              <a:defRPr sz="2800" b="1"/>
            </a:pPr>
            <a:r>
              <a:t>इस प्रेजेंटेशन में हम प्राचीन भारत के इतिहास के विभिन्न स्रोतों की जानकारी प्राप्त करेंगे। यह स्रोत हमें उस समय की संस्कृति, समाज, राजनीति और अर्थव्यवस्था को समझने में मदद करते हैं।</a:t>
            </a:r>
          </a:p>
        </p:txBody>
      </p:sp>
    </p:spTree>
  </p:cSld>
  <p:clrMapOvr>
    <a:masterClrMapping/>
  </p:clrMapOvr>
</p:sld>
</file>

<file path=ppt/slides/slide3.xml><?xml version="1.0" encoding="utf-8"?>
<p:sld xmlns:a="http://schemas.openxmlformats.org/drawingml/2006/main" xmlns:p="http://schemas.openxmlformats.org/presentationml/2006/main" xmlns:r="http://schemas.openxmlformats.org/officeDocument/2006/relationships">
  <p:cSld>
    <p:bg>
      <p:bgPr>
        <a:solidFill>
          <a:srgbClr val="CCFFE5"/>
        </a:solidFill>
        <a:effectLst/>
      </p:bgPr>
    </p:bg>
    <p:spTree>
      <p:nvGrpSpPr>
        <p:cNvPr id="1" name=""/>
        <p:cNvGrpSpPr/>
        <p:nvPr/>
      </p:nvGrpSpPr>
      <p:grpSpPr/>
      <p:sp>
        <p:nvSpPr>
          <p:cNvPr id="2" name="Title 1"/>
          <p:cNvSpPr>
            <a:spLocks noGrp="1"/>
          </p:cNvSpPr>
          <p:nvPr>
            <p:ph type="title"/>
          </p:nvPr>
        </p:nvSpPr>
        <p:spPr/>
        <p:txBody>
          <a:bodyPr/>
          <a:lstStyle/>
          <a:p/>
        </p:txBody>
      </p:sp>
      <p:sp>
        <p:nvSpPr>
          <p:cNvPr id="3" name="TextBox 2"/>
          <p:cNvSpPr txBox="1"/>
          <p:nvPr/>
        </p:nvSpPr>
        <p:spPr>
          <a:xfrm>
            <a:off x="457200" y="457200"/>
            <a:ext cx="8229600" cy="914400"/>
          </a:xfrm>
          <a:prstGeom prst="rect">
            <a:avLst/>
          </a:prstGeom>
          <a:noFill/>
        </p:spPr>
        <p:txBody>
          <a:bodyPr wrap="none">
            <a:spAutoFit/>
          </a:bodyPr>
          <a:lstStyle/>
          <a:p>
            <a:pPr algn="ctr">
              <a:defRPr b="1" sz="3800"/>
            </a:pPr>
            <a:r>
              <a:t>साहित्यिक स्रोत</a:t>
            </a:r>
          </a:p>
        </p:txBody>
      </p:sp>
      <p:sp>
        <p:nvSpPr>
          <p:cNvPr id="4" name="TextBox 3"/>
          <p:cNvSpPr txBox="1"/>
          <p:nvPr/>
        </p:nvSpPr>
        <p:spPr>
          <a:xfrm>
            <a:off x="640080" y="1554480"/>
            <a:ext cx="7772400" cy="4114800"/>
          </a:xfrm>
          <a:prstGeom prst="rect">
            <a:avLst/>
          </a:prstGeom>
          <a:noFill/>
        </p:spPr>
        <p:txBody>
          <a:bodyPr wrap="square">
            <a:spAutoFit/>
          </a:bodyPr>
          <a:lstStyle/>
          <a:p>
            <a:pPr algn="l">
              <a:defRPr sz="2800" b="1"/>
            </a:pPr>
            <a:r>
              <a:t>धार्मिक और लौकिक साहित्य जैसे वेद, पुराण, रामायण, महाभारत, बुद्ध और जैन ग्रंथ आदि प्राचीन भारत के इतिहास के प्रमुख साहित्यिक स्रोत हैं।</a:t>
            </a:r>
          </a:p>
        </p:txBody>
      </p:sp>
    </p:spTree>
  </p:cSld>
  <p:clrMapOvr>
    <a:masterClrMapping/>
  </p:clrMapOvr>
</p:sld>
</file>

<file path=ppt/slides/slide4.xml><?xml version="1.0" encoding="utf-8"?>
<p:sld xmlns:a="http://schemas.openxmlformats.org/drawingml/2006/main" xmlns:p="http://schemas.openxmlformats.org/presentationml/2006/main" xmlns:r="http://schemas.openxmlformats.org/officeDocument/2006/relationships">
  <p:cSld>
    <p:bg>
      <p:bgPr>
        <a:solidFill>
          <a:srgbClr val="E5CCFF"/>
        </a:solidFill>
        <a:effectLst/>
      </p:bgPr>
    </p:bg>
    <p:spTree>
      <p:nvGrpSpPr>
        <p:cNvPr id="1" name=""/>
        <p:cNvGrpSpPr/>
        <p:nvPr/>
      </p:nvGrpSpPr>
      <p:grpSpPr/>
      <p:sp>
        <p:nvSpPr>
          <p:cNvPr id="2" name="Title 1"/>
          <p:cNvSpPr>
            <a:spLocks noGrp="1"/>
          </p:cNvSpPr>
          <p:nvPr>
            <p:ph type="title"/>
          </p:nvPr>
        </p:nvSpPr>
        <p:spPr/>
        <p:txBody>
          <a:bodyPr/>
          <a:lstStyle/>
          <a:p/>
        </p:txBody>
      </p:sp>
      <p:sp>
        <p:nvSpPr>
          <p:cNvPr id="3" name="TextBox 2"/>
          <p:cNvSpPr txBox="1"/>
          <p:nvPr/>
        </p:nvSpPr>
        <p:spPr>
          <a:xfrm>
            <a:off x="457200" y="457200"/>
            <a:ext cx="8229600" cy="914400"/>
          </a:xfrm>
          <a:prstGeom prst="rect">
            <a:avLst/>
          </a:prstGeom>
          <a:noFill/>
        </p:spPr>
        <p:txBody>
          <a:bodyPr wrap="none">
            <a:spAutoFit/>
          </a:bodyPr>
          <a:lstStyle/>
          <a:p>
            <a:pPr algn="ctr">
              <a:defRPr b="1" sz="3800"/>
            </a:pPr>
            <a:r>
              <a:t>धार्मिक ग्रंथ</a:t>
            </a:r>
          </a:p>
        </p:txBody>
      </p:sp>
      <p:sp>
        <p:nvSpPr>
          <p:cNvPr id="4" name="TextBox 3"/>
          <p:cNvSpPr txBox="1"/>
          <p:nvPr/>
        </p:nvSpPr>
        <p:spPr>
          <a:xfrm>
            <a:off x="640080" y="1554480"/>
            <a:ext cx="7772400" cy="4114800"/>
          </a:xfrm>
          <a:prstGeom prst="rect">
            <a:avLst/>
          </a:prstGeom>
          <a:noFill/>
        </p:spPr>
        <p:txBody>
          <a:bodyPr wrap="square">
            <a:spAutoFit/>
          </a:bodyPr>
          <a:lstStyle/>
          <a:p>
            <a:pPr algn="l">
              <a:defRPr sz="2800" b="1"/>
            </a:pPr>
            <a:r>
              <a:t>वेद, उपनिषद, ब्राह्मण ग्रंथ, स्मृति और पुराण हमें वैदिक समाज की धार्मिक, सामाजिक और राजनीतिक जानकारी देते हैं।</a:t>
            </a:r>
          </a:p>
        </p:txBody>
      </p:sp>
    </p:spTree>
  </p:cSld>
  <p:clrMapOvr>
    <a:masterClrMapping/>
  </p:clrMapOvr>
</p:sld>
</file>

<file path=ppt/slides/slide5.xml><?xml version="1.0" encoding="utf-8"?>
<p:sld xmlns:a="http://schemas.openxmlformats.org/drawingml/2006/main" xmlns:p="http://schemas.openxmlformats.org/presentationml/2006/main" xmlns:r="http://schemas.openxmlformats.org/officeDocument/2006/relationships">
  <p:cSld>
    <p:bg>
      <p:bgPr>
        <a:solidFill>
          <a:srgbClr val="FFE6CC"/>
        </a:solidFill>
        <a:effectLst/>
      </p:bgPr>
    </p:bg>
    <p:spTree>
      <p:nvGrpSpPr>
        <p:cNvPr id="1" name=""/>
        <p:cNvGrpSpPr/>
        <p:nvPr/>
      </p:nvGrpSpPr>
      <p:grpSpPr/>
      <p:sp>
        <p:nvSpPr>
          <p:cNvPr id="2" name="Title 1"/>
          <p:cNvSpPr>
            <a:spLocks noGrp="1"/>
          </p:cNvSpPr>
          <p:nvPr>
            <p:ph type="title"/>
          </p:nvPr>
        </p:nvSpPr>
        <p:spPr/>
        <p:txBody>
          <a:bodyPr/>
          <a:lstStyle/>
          <a:p/>
        </p:txBody>
      </p:sp>
      <p:sp>
        <p:nvSpPr>
          <p:cNvPr id="3" name="TextBox 2"/>
          <p:cNvSpPr txBox="1"/>
          <p:nvPr/>
        </p:nvSpPr>
        <p:spPr>
          <a:xfrm>
            <a:off x="457200" y="457200"/>
            <a:ext cx="8229600" cy="914400"/>
          </a:xfrm>
          <a:prstGeom prst="rect">
            <a:avLst/>
          </a:prstGeom>
          <a:noFill/>
        </p:spPr>
        <p:txBody>
          <a:bodyPr wrap="none">
            <a:spAutoFit/>
          </a:bodyPr>
          <a:lstStyle/>
          <a:p>
            <a:pPr algn="ctr">
              <a:defRPr b="1" sz="3800"/>
            </a:pPr>
            <a:r>
              <a:t>महाकाव्य</a:t>
            </a:r>
          </a:p>
        </p:txBody>
      </p:sp>
      <p:sp>
        <p:nvSpPr>
          <p:cNvPr id="4" name="TextBox 3"/>
          <p:cNvSpPr txBox="1"/>
          <p:nvPr/>
        </p:nvSpPr>
        <p:spPr>
          <a:xfrm>
            <a:off x="640080" y="1554480"/>
            <a:ext cx="7772400" cy="4114800"/>
          </a:xfrm>
          <a:prstGeom prst="rect">
            <a:avLst/>
          </a:prstGeom>
          <a:noFill/>
        </p:spPr>
        <p:txBody>
          <a:bodyPr wrap="square">
            <a:spAutoFit/>
          </a:bodyPr>
          <a:lstStyle/>
          <a:p>
            <a:pPr algn="l">
              <a:defRPr sz="2800" b="1"/>
            </a:pPr>
            <a:r>
              <a:t>रामायण और महाभारत दो प्रमुख महाकाव्य हैं जो हमें तत्कालीन समय की संस्कृति, युद्ध, नीतियों और मूल्यों की जानकारी प्रदान करते हैं।</a:t>
            </a:r>
          </a:p>
        </p:txBody>
      </p:sp>
    </p:spTree>
  </p:cSld>
  <p:clrMapOvr>
    <a:masterClrMapping/>
  </p:clrMapOvr>
</p:sld>
</file>

<file path=ppt/slides/slide6.xml><?xml version="1.0" encoding="utf-8"?>
<p:sld xmlns:a="http://schemas.openxmlformats.org/drawingml/2006/main" xmlns:p="http://schemas.openxmlformats.org/presentationml/2006/main" xmlns:r="http://schemas.openxmlformats.org/officeDocument/2006/relationships">
  <p:cSld>
    <p:bg>
      <p:bgPr>
        <a:solidFill>
          <a:srgbClr val="FFFFCC"/>
        </a:solidFill>
        <a:effectLst/>
      </p:bgPr>
    </p:bg>
    <p:spTree>
      <p:nvGrpSpPr>
        <p:cNvPr id="1" name=""/>
        <p:cNvGrpSpPr/>
        <p:nvPr/>
      </p:nvGrpSpPr>
      <p:grpSpPr/>
      <p:sp>
        <p:nvSpPr>
          <p:cNvPr id="2" name="Title 1"/>
          <p:cNvSpPr>
            <a:spLocks noGrp="1"/>
          </p:cNvSpPr>
          <p:nvPr>
            <p:ph type="title"/>
          </p:nvPr>
        </p:nvSpPr>
        <p:spPr/>
        <p:txBody>
          <a:bodyPr/>
          <a:lstStyle/>
          <a:p/>
        </p:txBody>
      </p:sp>
      <p:sp>
        <p:nvSpPr>
          <p:cNvPr id="3" name="TextBox 2"/>
          <p:cNvSpPr txBox="1"/>
          <p:nvPr/>
        </p:nvSpPr>
        <p:spPr>
          <a:xfrm>
            <a:off x="457200" y="457200"/>
            <a:ext cx="8229600" cy="914400"/>
          </a:xfrm>
          <a:prstGeom prst="rect">
            <a:avLst/>
          </a:prstGeom>
          <a:noFill/>
        </p:spPr>
        <p:txBody>
          <a:bodyPr wrap="none">
            <a:spAutoFit/>
          </a:bodyPr>
          <a:lstStyle/>
          <a:p>
            <a:pPr algn="ctr">
              <a:defRPr b="1" sz="3800"/>
            </a:pPr>
            <a:r>
              <a:t>बौद्ध और जैन साहित्य</a:t>
            </a:r>
          </a:p>
        </p:txBody>
      </p:sp>
      <p:sp>
        <p:nvSpPr>
          <p:cNvPr id="4" name="TextBox 3"/>
          <p:cNvSpPr txBox="1"/>
          <p:nvPr/>
        </p:nvSpPr>
        <p:spPr>
          <a:xfrm>
            <a:off x="640080" y="1554480"/>
            <a:ext cx="7772400" cy="4114800"/>
          </a:xfrm>
          <a:prstGeom prst="rect">
            <a:avLst/>
          </a:prstGeom>
          <a:noFill/>
        </p:spPr>
        <p:txBody>
          <a:bodyPr wrap="square">
            <a:spAutoFit/>
          </a:bodyPr>
          <a:lstStyle/>
          <a:p>
            <a:pPr algn="l">
              <a:defRPr sz="2800" b="1"/>
            </a:pPr>
            <a:r>
              <a:t>त्रिपिटक, जातक कथाएं, अंग सूत्र, कल्पसूत्र जैसे ग्रंथ बौद्ध और जैन धर्म के साथ-साथ उस युग की ऐतिहासिक जानकारी देते हैं।</a:t>
            </a:r>
          </a:p>
        </p:txBody>
      </p:sp>
    </p:spTree>
  </p:cSld>
  <p:clrMapOvr>
    <a:masterClrMapping/>
  </p:clrMapOvr>
</p:sld>
</file>

<file path=ppt/slides/slide7.xml><?xml version="1.0" encoding="utf-8"?>
<p:sld xmlns:a="http://schemas.openxmlformats.org/drawingml/2006/main" xmlns:p="http://schemas.openxmlformats.org/presentationml/2006/main" xmlns:r="http://schemas.openxmlformats.org/officeDocument/2006/relationships">
  <p:cSld>
    <p:bg>
      <p:bgPr>
        <a:solidFill>
          <a:srgbClr val="CCFFE5"/>
        </a:solidFill>
        <a:effectLst/>
      </p:bgPr>
    </p:bg>
    <p:spTree>
      <p:nvGrpSpPr>
        <p:cNvPr id="1" name=""/>
        <p:cNvGrpSpPr/>
        <p:nvPr/>
      </p:nvGrpSpPr>
      <p:grpSpPr/>
      <p:sp>
        <p:nvSpPr>
          <p:cNvPr id="2" name="Title 1"/>
          <p:cNvSpPr>
            <a:spLocks noGrp="1"/>
          </p:cNvSpPr>
          <p:nvPr>
            <p:ph type="title"/>
          </p:nvPr>
        </p:nvSpPr>
        <p:spPr/>
        <p:txBody>
          <a:bodyPr/>
          <a:lstStyle/>
          <a:p/>
        </p:txBody>
      </p:sp>
      <p:sp>
        <p:nvSpPr>
          <p:cNvPr id="3" name="TextBox 2"/>
          <p:cNvSpPr txBox="1"/>
          <p:nvPr/>
        </p:nvSpPr>
        <p:spPr>
          <a:xfrm>
            <a:off x="457200" y="457200"/>
            <a:ext cx="8229600" cy="914400"/>
          </a:xfrm>
          <a:prstGeom prst="rect">
            <a:avLst/>
          </a:prstGeom>
          <a:noFill/>
        </p:spPr>
        <p:txBody>
          <a:bodyPr wrap="none">
            <a:spAutoFit/>
          </a:bodyPr>
          <a:lstStyle/>
          <a:p>
            <a:pPr algn="ctr">
              <a:defRPr b="1" sz="3800"/>
            </a:pPr>
            <a:r>
              <a:t>ऐतिहासिक साहित्य</a:t>
            </a:r>
          </a:p>
        </p:txBody>
      </p:sp>
      <p:sp>
        <p:nvSpPr>
          <p:cNvPr id="4" name="TextBox 3"/>
          <p:cNvSpPr txBox="1"/>
          <p:nvPr/>
        </p:nvSpPr>
        <p:spPr>
          <a:xfrm>
            <a:off x="640080" y="1554480"/>
            <a:ext cx="7772400" cy="4114800"/>
          </a:xfrm>
          <a:prstGeom prst="rect">
            <a:avLst/>
          </a:prstGeom>
          <a:noFill/>
        </p:spPr>
        <p:txBody>
          <a:bodyPr wrap="square">
            <a:spAutoFit/>
          </a:bodyPr>
          <a:lstStyle/>
          <a:p>
            <a:pPr algn="l">
              <a:defRPr sz="2800" b="1"/>
            </a:pPr>
            <a:r>
              <a:t>राजतरंगिणी (कल्हण), हरषचरित (बाणभट्ट), और अन्य राजवंशीय इतिहास हमें तत्कालीन शासकों और घटनाओं का विवरण देते हैं।</a:t>
            </a:r>
          </a:p>
        </p:txBody>
      </p:sp>
    </p:spTree>
  </p:cSld>
  <p:clrMapOvr>
    <a:masterClrMapping/>
  </p:clrMapOvr>
</p:sld>
</file>

<file path=ppt/slides/slide8.xml><?xml version="1.0" encoding="utf-8"?>
<p:sld xmlns:a="http://schemas.openxmlformats.org/drawingml/2006/main" xmlns:p="http://schemas.openxmlformats.org/presentationml/2006/main" xmlns:r="http://schemas.openxmlformats.org/officeDocument/2006/relationships">
  <p:cSld>
    <p:bg>
      <p:bgPr>
        <a:solidFill>
          <a:srgbClr val="FFCCE5"/>
        </a:solidFill>
        <a:effectLst/>
      </p:bgPr>
    </p:bg>
    <p:spTree>
      <p:nvGrpSpPr>
        <p:cNvPr id="1" name=""/>
        <p:cNvGrpSpPr/>
        <p:nvPr/>
      </p:nvGrpSpPr>
      <p:grpSpPr/>
      <p:sp>
        <p:nvSpPr>
          <p:cNvPr id="2" name="Title 1"/>
          <p:cNvSpPr>
            <a:spLocks noGrp="1"/>
          </p:cNvSpPr>
          <p:nvPr>
            <p:ph type="title"/>
          </p:nvPr>
        </p:nvSpPr>
        <p:spPr/>
        <p:txBody>
          <a:bodyPr/>
          <a:lstStyle/>
          <a:p/>
        </p:txBody>
      </p:sp>
      <p:sp>
        <p:nvSpPr>
          <p:cNvPr id="3" name="TextBox 2"/>
          <p:cNvSpPr txBox="1"/>
          <p:nvPr/>
        </p:nvSpPr>
        <p:spPr>
          <a:xfrm>
            <a:off x="457200" y="457200"/>
            <a:ext cx="8229600" cy="914400"/>
          </a:xfrm>
          <a:prstGeom prst="rect">
            <a:avLst/>
          </a:prstGeom>
          <a:noFill/>
        </p:spPr>
        <p:txBody>
          <a:bodyPr wrap="none">
            <a:spAutoFit/>
          </a:bodyPr>
          <a:lstStyle/>
          <a:p>
            <a:pPr algn="ctr">
              <a:defRPr b="1" sz="3800"/>
            </a:pPr>
            <a:r>
              <a:t>विदेशी यात्रियों के विवरण</a:t>
            </a:r>
          </a:p>
        </p:txBody>
      </p:sp>
      <p:sp>
        <p:nvSpPr>
          <p:cNvPr id="4" name="TextBox 3"/>
          <p:cNvSpPr txBox="1"/>
          <p:nvPr/>
        </p:nvSpPr>
        <p:spPr>
          <a:xfrm>
            <a:off x="640080" y="1554480"/>
            <a:ext cx="7772400" cy="4114800"/>
          </a:xfrm>
          <a:prstGeom prst="rect">
            <a:avLst/>
          </a:prstGeom>
          <a:noFill/>
        </p:spPr>
        <p:txBody>
          <a:bodyPr wrap="square">
            <a:spAutoFit/>
          </a:bodyPr>
          <a:lstStyle/>
          <a:p>
            <a:pPr algn="l">
              <a:defRPr sz="2800" b="1"/>
            </a:pPr>
            <a:r>
              <a:t>युआन च्वांग, फाह्यान, मेगस्थनीज़ जैसे यात्रियों ने भारत के सामाजिक, राजनीतिक और धार्मिक जीवन का वर्णन किया है।</a:t>
            </a:r>
          </a:p>
        </p:txBody>
      </p:sp>
    </p:spTree>
  </p:cSld>
  <p:clrMapOvr>
    <a:masterClrMapping/>
  </p:clrMapOvr>
</p:sld>
</file>

<file path=ppt/slides/slide9.xml><?xml version="1.0" encoding="utf-8"?>
<p:sld xmlns:a="http://schemas.openxmlformats.org/drawingml/2006/main" xmlns:p="http://schemas.openxmlformats.org/presentationml/2006/main" xmlns:r="http://schemas.openxmlformats.org/officeDocument/2006/relationships">
  <p:cSld>
    <p:bg>
      <p:bgPr>
        <a:solidFill>
          <a:srgbClr val="CCFFFF"/>
        </a:solidFill>
        <a:effectLst/>
      </p:bgPr>
    </p:bg>
    <p:spTree>
      <p:nvGrpSpPr>
        <p:cNvPr id="1" name=""/>
        <p:cNvGrpSpPr/>
        <p:nvPr/>
      </p:nvGrpSpPr>
      <p:grpSpPr/>
      <p:sp>
        <p:nvSpPr>
          <p:cNvPr id="2" name="Title 1"/>
          <p:cNvSpPr>
            <a:spLocks noGrp="1"/>
          </p:cNvSpPr>
          <p:nvPr>
            <p:ph type="title"/>
          </p:nvPr>
        </p:nvSpPr>
        <p:spPr/>
        <p:txBody>
          <a:bodyPr/>
          <a:lstStyle/>
          <a:p/>
        </p:txBody>
      </p:sp>
      <p:sp>
        <p:nvSpPr>
          <p:cNvPr id="3" name="TextBox 2"/>
          <p:cNvSpPr txBox="1"/>
          <p:nvPr/>
        </p:nvSpPr>
        <p:spPr>
          <a:xfrm>
            <a:off x="457200" y="457200"/>
            <a:ext cx="8229600" cy="914400"/>
          </a:xfrm>
          <a:prstGeom prst="rect">
            <a:avLst/>
          </a:prstGeom>
          <a:noFill/>
        </p:spPr>
        <p:txBody>
          <a:bodyPr wrap="none">
            <a:spAutoFit/>
          </a:bodyPr>
          <a:lstStyle/>
          <a:p>
            <a:pPr algn="ctr">
              <a:defRPr b="1" sz="3800"/>
            </a:pPr>
            <a:r>
              <a:t>पुरातात्विक स्रोत</a:t>
            </a:r>
          </a:p>
        </p:txBody>
      </p:sp>
      <p:sp>
        <p:nvSpPr>
          <p:cNvPr id="4" name="TextBox 3"/>
          <p:cNvSpPr txBox="1"/>
          <p:nvPr/>
        </p:nvSpPr>
        <p:spPr>
          <a:xfrm>
            <a:off x="640080" y="1554480"/>
            <a:ext cx="7772400" cy="4114800"/>
          </a:xfrm>
          <a:prstGeom prst="rect">
            <a:avLst/>
          </a:prstGeom>
          <a:noFill/>
        </p:spPr>
        <p:txBody>
          <a:bodyPr wrap="square">
            <a:spAutoFit/>
          </a:bodyPr>
          <a:lstStyle/>
          <a:p>
            <a:pPr algn="l">
              <a:defRPr sz="2800" b="1"/>
            </a:pPr>
            <a:r>
              <a:t>स्मारक, मंदिर, मूर्तियाँ, औजार, बर्तन, महल, दुर्ग आदि से हमें तत्कालीन समाज और संस्कृति की जानकारी मिलती है।</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TotalTime>
  <Words>0</Words>
  <Application>Microsoft Macintosh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Steve Canny</cp:lastModifiedBy>
  <cp:revision>1</cp:revision>
  <dcterms:created xsi:type="dcterms:W3CDTF">2013-01-27T09:14:16Z</dcterms:created>
  <dcterms:modified xsi:type="dcterms:W3CDTF">2013-01-27T09:15:58Z</dcterms:modified>
  <cp:category/>
</cp:coreProperties>
</file>